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1" r:id="rId3"/>
    <p:sldId id="26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BA39D"/>
    <a:srgbClr val="E840D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rednji stil 2 - Isticanj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457" autoAdjust="0"/>
  </p:normalViewPr>
  <p:slideViewPr>
    <p:cSldViewPr>
      <p:cViewPr varScale="1">
        <p:scale>
          <a:sx n="102" d="100"/>
          <a:sy n="102" d="100"/>
        </p:scale>
        <p:origin x="-18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CEAFB-2FB2-4A84-83F6-E61F2A2A0FA7}" type="datetimeFigureOut">
              <a:rPr lang="hr-HR" smtClean="0"/>
              <a:pPr/>
              <a:t>11.8.2021.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3144B-4988-4100-B781-9DA60F7A5CF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22773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3144B-4988-4100-B781-9DA60F7A5CF1}" type="slidenum">
              <a:rPr lang="hr-HR" smtClean="0"/>
              <a:pPr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25628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r-HR" sz="3200" b="1" dirty="0" smtClean="0"/>
              <a:t>Priroda 5</a:t>
            </a:r>
          </a:p>
          <a:p>
            <a:pPr algn="r"/>
            <a:r>
              <a:rPr lang="hr-HR" sz="3200" b="1" dirty="0" smtClean="0"/>
              <a:t>ŠK</a:t>
            </a:r>
            <a:endParaRPr lang="hr-HR" sz="3200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e-sfera.hr/prelistaj-udzbenik/260e5885-7091-4297-a390-2e8777f01013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844824"/>
            <a:ext cx="8136904" cy="3456384"/>
          </a:xfrm>
        </p:spPr>
        <p:txBody>
          <a:bodyPr>
            <a:noAutofit/>
          </a:bodyPr>
          <a:lstStyle/>
          <a:p>
            <a:r>
              <a:rPr lang="hr-HR" b="1" dirty="0">
                <a:solidFill>
                  <a:srgbClr val="2BA39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hr-HR" b="1" dirty="0">
                <a:solidFill>
                  <a:srgbClr val="2BA39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hr-HR" b="1" dirty="0">
                <a:solidFill>
                  <a:srgbClr val="2BA39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ISTRAŽUJEMO VAŽNOST VODE</a:t>
            </a:r>
            <a:r>
              <a:rPr lang="hr-HR" b="1" dirty="0">
                <a:solidFill>
                  <a:srgbClr val="2BA39D"/>
                </a:solidFill>
                <a:latin typeface="Arial Black" pitchFamily="34" charset="0"/>
              </a:rPr>
              <a:t/>
            </a:r>
            <a:br>
              <a:rPr lang="hr-HR" b="1" dirty="0">
                <a:solidFill>
                  <a:srgbClr val="2BA39D"/>
                </a:solidFill>
                <a:latin typeface="Arial Black" pitchFamily="34" charset="0"/>
              </a:rPr>
            </a:br>
            <a:endParaRPr lang="en-US" b="1" dirty="0">
              <a:solidFill>
                <a:srgbClr val="2BA39D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59EA44FC-4A6B-45EF-96BA-9DE8AC0D1CFE}"/>
              </a:ext>
            </a:extLst>
          </p:cNvPr>
          <p:cNvSpPr txBox="1"/>
          <p:nvPr/>
        </p:nvSpPr>
        <p:spPr>
          <a:xfrm>
            <a:off x="251520" y="1196752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U pojedinim razdobljima prošlosti Zemlje zbog naglih promjena uvjeta došlo je do velikog izumiranja različitih organizama i u vodi i na kopnu.</a:t>
            </a:r>
          </a:p>
        </p:txBody>
      </p:sp>
      <p:pic>
        <p:nvPicPr>
          <p:cNvPr id="3" name="Slika 2" descr="Slika na kojoj se prikazuje reptil, dinosaur, pas, sjedenje&#10;&#10;Opis je automatski generiran">
            <a:extLst>
              <a:ext uri="{FF2B5EF4-FFF2-40B4-BE49-F238E27FC236}">
                <a16:creationId xmlns:a16="http://schemas.microsoft.com/office/drawing/2014/main" xmlns="" id="{C23D5530-31CA-4F91-92AE-E2B1955CAE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2420888"/>
            <a:ext cx="4022712" cy="3789040"/>
          </a:xfrm>
          <a:prstGeom prst="rect">
            <a:avLst/>
          </a:prstGeom>
        </p:spPr>
      </p:pic>
      <p:sp>
        <p:nvSpPr>
          <p:cNvPr id="4" name="Oblačić: strelica ulijevo 3">
            <a:extLst>
              <a:ext uri="{FF2B5EF4-FFF2-40B4-BE49-F238E27FC236}">
                <a16:creationId xmlns:a16="http://schemas.microsoft.com/office/drawing/2014/main" xmlns="" id="{6859CC7B-1F6A-4FF4-B398-2C029B75097C}"/>
              </a:ext>
            </a:extLst>
          </p:cNvPr>
          <p:cNvSpPr/>
          <p:nvPr/>
        </p:nvSpPr>
        <p:spPr>
          <a:xfrm>
            <a:off x="4499992" y="2492896"/>
            <a:ext cx="3456384" cy="1902334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839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400" dirty="0"/>
              <a:t>Najpoznatije izumrle životinje na Zemlji su dinosauri.</a:t>
            </a:r>
          </a:p>
        </p:txBody>
      </p:sp>
      <p:sp>
        <p:nvSpPr>
          <p:cNvPr id="5" name="Oblak 4">
            <a:extLst>
              <a:ext uri="{FF2B5EF4-FFF2-40B4-BE49-F238E27FC236}">
                <a16:creationId xmlns:a16="http://schemas.microsoft.com/office/drawing/2014/main" xmlns="" id="{172DD045-293C-4075-B52A-EE1029A9E8BC}"/>
              </a:ext>
            </a:extLst>
          </p:cNvPr>
          <p:cNvSpPr/>
          <p:nvPr/>
        </p:nvSpPr>
        <p:spPr>
          <a:xfrm>
            <a:off x="3995936" y="4869160"/>
            <a:ext cx="2664296" cy="1748524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Znate li kako se zove prikazani dinosaur?</a:t>
            </a:r>
          </a:p>
        </p:txBody>
      </p:sp>
    </p:spTree>
    <p:extLst>
      <p:ext uri="{BB962C8B-B14F-4D97-AF65-F5344CB8AC3E}">
        <p14:creationId xmlns:p14="http://schemas.microsoft.com/office/powerpoint/2010/main" xmlns="" val="344488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A0C1AFB0-65AE-4914-B63E-AB7F5AF84027}"/>
              </a:ext>
            </a:extLst>
          </p:cNvPr>
          <p:cNvSpPr txBox="1"/>
          <p:nvPr/>
        </p:nvSpPr>
        <p:spPr>
          <a:xfrm>
            <a:off x="395536" y="1052736"/>
            <a:ext cx="8748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Fosili izumrlih organizama svjedoče kakva su ta živa bića bila u davnim vremenima. </a:t>
            </a:r>
          </a:p>
          <a:p>
            <a:r>
              <a:rPr lang="hr-HR" sz="2400" dirty="0"/>
              <a:t>Promjene živog svijeta nazivamo </a:t>
            </a:r>
            <a:r>
              <a:rPr lang="hr-HR" sz="2400" b="1" dirty="0">
                <a:solidFill>
                  <a:schemeClr val="tx2"/>
                </a:solidFill>
              </a:rPr>
              <a:t>EVOLUCIJOM.</a:t>
            </a:r>
          </a:p>
        </p:txBody>
      </p:sp>
      <p:pic>
        <p:nvPicPr>
          <p:cNvPr id="4" name="Slika 3" descr="Slika na kojoj se prikazuje na otvorenom, sisavac, trava, smeđe&#10;&#10;Opis je automatski generiran">
            <a:extLst>
              <a:ext uri="{FF2B5EF4-FFF2-40B4-BE49-F238E27FC236}">
                <a16:creationId xmlns:a16="http://schemas.microsoft.com/office/drawing/2014/main" xmlns="" id="{8090F142-7CDD-4C06-B96F-3C8A1410DD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336059"/>
            <a:ext cx="4680520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 descr="Slika na kojoj se prikazuje muškarac, držanje, stajanje&#10;&#10;Opis je automatski generiran">
            <a:extLst>
              <a:ext uri="{FF2B5EF4-FFF2-40B4-BE49-F238E27FC236}">
                <a16:creationId xmlns:a16="http://schemas.microsoft.com/office/drawing/2014/main" xmlns="" id="{E4975E81-C1B3-495A-A82C-CBEDF22841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2219426"/>
            <a:ext cx="3226682" cy="3645025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8F5B6A6B-7F14-4915-B81D-B4EE14158FFA}"/>
              </a:ext>
            </a:extLst>
          </p:cNvPr>
          <p:cNvSpPr txBox="1"/>
          <p:nvPr/>
        </p:nvSpPr>
        <p:spPr>
          <a:xfrm>
            <a:off x="395536" y="5805264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                Izumrli </a:t>
            </a:r>
            <a:r>
              <a:rPr lang="hr-HR" sz="2000" dirty="0"/>
              <a:t>organizmi: mamut                              </a:t>
            </a:r>
            <a:r>
              <a:rPr lang="hr-HR" sz="2000" dirty="0" smtClean="0"/>
              <a:t>   nenandertalac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xmlns="" val="3565317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xmlns="" id="{01B7ECCA-9197-46B3-B237-CEA49888ABAB}"/>
              </a:ext>
            </a:extLst>
          </p:cNvPr>
          <p:cNvSpPr/>
          <p:nvPr/>
        </p:nvSpPr>
        <p:spPr>
          <a:xfrm>
            <a:off x="4572000" y="5229200"/>
            <a:ext cx="4026274" cy="1440160"/>
          </a:xfrm>
          <a:prstGeom prst="roundRect">
            <a:avLst>
              <a:gd name="adj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000" b="1" dirty="0">
                <a:solidFill>
                  <a:schemeClr val="tx1"/>
                </a:solidFill>
              </a:rPr>
              <a:t>Sad znam i ovo</a:t>
            </a:r>
            <a:r>
              <a:rPr lang="hr-HR" sz="2000" dirty="0">
                <a:solidFill>
                  <a:schemeClr val="tx1"/>
                </a:solidFill>
              </a:rPr>
              <a:t>: naseljavanje kopna, kisik, ozon, vapnenačke stijene, fosili, prilagodljivost, promjenjivost, evolucija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8AC0BFCA-7B8B-458B-99DE-718704B58891}"/>
              </a:ext>
            </a:extLst>
          </p:cNvPr>
          <p:cNvSpPr txBox="1"/>
          <p:nvPr/>
        </p:nvSpPr>
        <p:spPr>
          <a:xfrm>
            <a:off x="251520" y="355502"/>
            <a:ext cx="63727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3200" dirty="0"/>
          </a:p>
          <a:p>
            <a:endParaRPr lang="hr-HR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1DAA9386-96EC-4D3D-8C7F-9EC1FB7319F2}"/>
              </a:ext>
            </a:extLst>
          </p:cNvPr>
          <p:cNvSpPr txBox="1"/>
          <p:nvPr/>
        </p:nvSpPr>
        <p:spPr>
          <a:xfrm>
            <a:off x="683568" y="1196752"/>
            <a:ext cx="20546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Za kraj…</a:t>
            </a:r>
          </a:p>
          <a:p>
            <a:endParaRPr lang="hr-HR" sz="3200" dirty="0"/>
          </a:p>
          <a:p>
            <a:endParaRPr lang="hr-HR" sz="3200" dirty="0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xmlns="" id="{C9104797-884F-4153-AB8B-8DFB88399968}"/>
              </a:ext>
            </a:extLst>
          </p:cNvPr>
          <p:cNvSpPr/>
          <p:nvPr/>
        </p:nvSpPr>
        <p:spPr>
          <a:xfrm rot="10800000" flipH="1" flipV="1">
            <a:off x="467544" y="2060848"/>
            <a:ext cx="7848872" cy="302433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800" dirty="0"/>
              <a:t>Izradite </a:t>
            </a:r>
            <a:r>
              <a:rPr lang="hr-HR" sz="2800" b="1" dirty="0"/>
              <a:t>konceptualnu mapu</a:t>
            </a:r>
            <a:r>
              <a:rPr lang="hr-HR" sz="2800" dirty="0"/>
              <a:t>. U izradi koristite naučene pojmove. Veze između pojmova moraju ukazivati na razumijevanje odnosa između navedenih pojmova. Mapu je potrebno moći lako pratiti, a ujedno mora ukazivati na sveobuhvatno razumijevanje cijele teme ISTRAŽUJEMO </a:t>
            </a:r>
            <a:r>
              <a:rPr lang="hr-HR" sz="2800"/>
              <a:t>VAŽNOST VODE.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xmlns="" val="2973381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xmlns="" id="{01895635-B7B8-4E64-B75A-1D29D0AA8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1100" kern="1200"/>
              <a:t/>
            </a:r>
            <a:br>
              <a:rPr lang="en-US" sz="1100" kern="1200"/>
            </a:br>
            <a:r>
              <a:rPr lang="en-US" sz="1100" kern="1200"/>
              <a:t/>
            </a:r>
            <a:br>
              <a:rPr lang="en-US" sz="1100" kern="1200"/>
            </a:br>
            <a:r>
              <a:rPr lang="en-US" sz="1100" kern="1200"/>
              <a:t/>
            </a:r>
            <a:br>
              <a:rPr lang="en-US" sz="1100" kern="1200"/>
            </a:br>
            <a:r>
              <a:rPr lang="en-US" sz="1100" kern="1200"/>
              <a:t/>
            </a:r>
            <a:br>
              <a:rPr lang="en-US" sz="1100" kern="1200"/>
            </a:br>
            <a:r>
              <a:rPr lang="en-US" sz="1100" kern="1200"/>
              <a:t/>
            </a:r>
            <a:br>
              <a:rPr lang="en-US" sz="1100" kern="1200"/>
            </a:br>
            <a:r>
              <a:rPr lang="en-US" sz="1100" kern="1200"/>
              <a:t> </a:t>
            </a:r>
            <a:br>
              <a:rPr lang="en-US" sz="1100" kern="1200"/>
            </a:br>
            <a:endParaRPr lang="en-US" sz="1100" kern="120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4082F00B-A2DD-4661-9192-A12C78EC57C1}"/>
              </a:ext>
            </a:extLst>
          </p:cNvPr>
          <p:cNvSpPr txBox="1"/>
          <p:nvPr/>
        </p:nvSpPr>
        <p:spPr>
          <a:xfrm>
            <a:off x="827584" y="1124744"/>
            <a:ext cx="7859216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Font typeface="Arial" pitchFamily="34" charset="0"/>
            </a:pPr>
            <a:endParaRPr lang="hr-HR" sz="3600" dirty="0">
              <a:solidFill>
                <a:schemeClr val="tx2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Font typeface="Arial" pitchFamily="34" charset="0"/>
            </a:pPr>
            <a:r>
              <a:rPr lang="en-US" sz="2800" dirty="0"/>
              <a:t> </a:t>
            </a:r>
            <a:r>
              <a:rPr lang="hr-HR" sz="2800" dirty="0"/>
              <a:t>           </a:t>
            </a:r>
            <a:endParaRPr lang="en-US" sz="2800" dirty="0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94782F9B-049B-4B76-932B-B7B157D533C4}"/>
              </a:ext>
            </a:extLst>
          </p:cNvPr>
          <p:cNvSpPr txBox="1"/>
          <p:nvPr/>
        </p:nvSpPr>
        <p:spPr>
          <a:xfrm>
            <a:off x="467544" y="126876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>
                <a:solidFill>
                  <a:schemeClr val="tx2"/>
                </a:solidFill>
              </a:rPr>
              <a:t>Gdje su dokazi o promjenjivosti živih bića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204864"/>
            <a:ext cx="6209049" cy="4508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212976"/>
            <a:ext cx="5879835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xmlns="" id="{08DF0B62-711C-4B85-BF72-29270E6176D4}"/>
              </a:ext>
            </a:extLst>
          </p:cNvPr>
          <p:cNvSpPr/>
          <p:nvPr/>
        </p:nvSpPr>
        <p:spPr>
          <a:xfrm>
            <a:off x="755576" y="1412776"/>
            <a:ext cx="2664296" cy="88295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000" b="1" dirty="0">
                <a:solidFill>
                  <a:schemeClr val="tx1"/>
                </a:solidFill>
              </a:rPr>
              <a:t>Već znam</a:t>
            </a:r>
            <a:r>
              <a:rPr lang="hr-HR" sz="2000" dirty="0">
                <a:solidFill>
                  <a:schemeClr val="tx1"/>
                </a:solidFill>
              </a:rPr>
              <a:t>: dinosauri, ledeno doba</a:t>
            </a:r>
          </a:p>
        </p:txBody>
      </p:sp>
      <p:sp>
        <p:nvSpPr>
          <p:cNvPr id="2" name="Oblačić za govor: ovalni 1">
            <a:extLst>
              <a:ext uri="{FF2B5EF4-FFF2-40B4-BE49-F238E27FC236}">
                <a16:creationId xmlns:a16="http://schemas.microsoft.com/office/drawing/2014/main" xmlns="" id="{89373B16-A323-42D0-AEB3-E37163354D08}"/>
              </a:ext>
            </a:extLst>
          </p:cNvPr>
          <p:cNvSpPr/>
          <p:nvPr/>
        </p:nvSpPr>
        <p:spPr>
          <a:xfrm>
            <a:off x="3419872" y="1412776"/>
            <a:ext cx="5567582" cy="3024336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400" dirty="0"/>
              <a:t>Promotrite prikazanu </a:t>
            </a:r>
            <a:r>
              <a:rPr lang="hr-HR" sz="2400" dirty="0" smtClean="0"/>
              <a:t>sliku i odgovorite!</a:t>
            </a:r>
            <a:endParaRPr lang="hr-HR" sz="2400" dirty="0"/>
          </a:p>
          <a:p>
            <a:pPr marL="342900" indent="-342900">
              <a:buAutoNum type="arabicPeriod"/>
            </a:pPr>
            <a:r>
              <a:rPr lang="hr-HR" sz="2000" dirty="0" smtClean="0"/>
              <a:t>Usporedite životne uvjete na slici s onima danas.</a:t>
            </a:r>
            <a:endParaRPr lang="hr-HR" sz="2000" dirty="0"/>
          </a:p>
          <a:p>
            <a:pPr marL="342900" indent="-342900">
              <a:buFontTx/>
              <a:buAutoNum type="arabicPeriod"/>
            </a:pPr>
            <a:r>
              <a:rPr lang="hr-HR" sz="2000" dirty="0"/>
              <a:t>Što znate o ledenom dobu?</a:t>
            </a:r>
          </a:p>
          <a:p>
            <a:pPr marL="342900" indent="-342900">
              <a:buAutoNum type="arabicPeriod"/>
            </a:pPr>
            <a:r>
              <a:rPr lang="hr-HR" sz="2000" dirty="0"/>
              <a:t>Kako se zove prikazana životinja?</a:t>
            </a:r>
          </a:p>
        </p:txBody>
      </p:sp>
    </p:spTree>
    <p:extLst>
      <p:ext uri="{BB962C8B-B14F-4D97-AF65-F5344CB8AC3E}">
        <p14:creationId xmlns:p14="http://schemas.microsoft.com/office/powerpoint/2010/main" xmlns="" val="1890293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5B8CF8C2-847D-4D92-BF9C-3AA1A2F29CF9}"/>
              </a:ext>
            </a:extLst>
          </p:cNvPr>
          <p:cNvSpPr txBox="1"/>
          <p:nvPr/>
        </p:nvSpPr>
        <p:spPr>
          <a:xfrm>
            <a:off x="323528" y="1556792"/>
            <a:ext cx="4392488" cy="55054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2400" dirty="0" err="1"/>
              <a:t>Život</a:t>
            </a:r>
            <a:r>
              <a:rPr lang="en-US" sz="2400" dirty="0"/>
              <a:t> se </a:t>
            </a:r>
            <a:r>
              <a:rPr lang="en-US" sz="2400" dirty="0" err="1"/>
              <a:t>razvio</a:t>
            </a:r>
            <a:r>
              <a:rPr lang="en-US" sz="2400" dirty="0"/>
              <a:t> u </a:t>
            </a:r>
            <a:r>
              <a:rPr lang="en-US" sz="2400" dirty="0" err="1"/>
              <a:t>vodi</a:t>
            </a:r>
            <a:r>
              <a:rPr lang="en-US" sz="2400" dirty="0"/>
              <a:t>. 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2400" dirty="0" err="1"/>
              <a:t>Jedan</a:t>
            </a:r>
            <a:r>
              <a:rPr lang="en-US" sz="2400" dirty="0"/>
              <a:t> od </a:t>
            </a:r>
            <a:r>
              <a:rPr lang="en-US" sz="2400" dirty="0" err="1"/>
              <a:t>bitnih</a:t>
            </a:r>
            <a:r>
              <a:rPr lang="en-US" sz="2400" dirty="0"/>
              <a:t> </a:t>
            </a:r>
            <a:r>
              <a:rPr lang="en-US" sz="2400" dirty="0" err="1"/>
              <a:t>uvjeta</a:t>
            </a:r>
            <a:r>
              <a:rPr lang="en-US" sz="2400" dirty="0"/>
              <a:t> za </a:t>
            </a:r>
            <a:r>
              <a:rPr lang="en-US" sz="2400" b="1" dirty="0" err="1">
                <a:solidFill>
                  <a:schemeClr val="tx2"/>
                </a:solidFill>
              </a:rPr>
              <a:t>naseljavanje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kopna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dirty="0" err="1"/>
              <a:t>bila</a:t>
            </a:r>
            <a:r>
              <a:rPr lang="en-US" sz="2400" dirty="0"/>
              <a:t> je </a:t>
            </a:r>
            <a:r>
              <a:rPr lang="en-US" sz="2400" dirty="0" err="1"/>
              <a:t>količina</a:t>
            </a:r>
            <a:r>
              <a:rPr lang="en-US" sz="2400" dirty="0"/>
              <a:t> </a:t>
            </a:r>
            <a:r>
              <a:rPr lang="en-US" sz="2400" dirty="0" err="1"/>
              <a:t>kisika</a:t>
            </a:r>
            <a:r>
              <a:rPr lang="en-US" sz="2400" dirty="0"/>
              <a:t> </a:t>
            </a:r>
            <a:r>
              <a:rPr lang="en-US" sz="2400" dirty="0" smtClean="0"/>
              <a:t>u</a:t>
            </a:r>
            <a:r>
              <a:rPr lang="hr-HR" sz="2400" dirty="0" smtClean="0"/>
              <a:t> </a:t>
            </a:r>
            <a:r>
              <a:rPr lang="en-US" sz="2400" dirty="0" err="1" smtClean="0"/>
              <a:t>praatmosferi</a:t>
            </a:r>
            <a:r>
              <a:rPr lang="en-US" sz="2400" dirty="0" smtClean="0"/>
              <a:t>.</a:t>
            </a:r>
            <a:endParaRPr lang="en-US" sz="2400" dirty="0"/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2400" b="1" dirty="0" err="1">
                <a:solidFill>
                  <a:schemeClr val="tx2"/>
                </a:solidFill>
              </a:rPr>
              <a:t>Kisik</a:t>
            </a:r>
            <a:r>
              <a:rPr lang="en-US" sz="2400" dirty="0"/>
              <a:t> </a:t>
            </a:r>
            <a:r>
              <a:rPr lang="en-US" sz="2400" dirty="0" err="1"/>
              <a:t>stvaraju</a:t>
            </a:r>
            <a:r>
              <a:rPr lang="en-US" sz="2400" dirty="0"/>
              <a:t> </a:t>
            </a:r>
            <a:r>
              <a:rPr lang="en-US" sz="2400" dirty="0" err="1"/>
              <a:t>organizmi</a:t>
            </a:r>
            <a:r>
              <a:rPr lang="en-US" sz="2400" dirty="0"/>
              <a:t> koji u </a:t>
            </a:r>
            <a:r>
              <a:rPr lang="en-US" sz="2400" dirty="0" err="1"/>
              <a:t>morima</a:t>
            </a:r>
            <a:r>
              <a:rPr lang="en-US" sz="2400" dirty="0"/>
              <a:t> </a:t>
            </a:r>
            <a:r>
              <a:rPr lang="en-US" sz="2400" dirty="0" err="1"/>
              <a:t>obavljaju</a:t>
            </a:r>
            <a:r>
              <a:rPr lang="en-US" sz="2400" dirty="0"/>
              <a:t> </a:t>
            </a:r>
            <a:r>
              <a:rPr lang="en-US" sz="2400" dirty="0" err="1"/>
              <a:t>proces</a:t>
            </a:r>
            <a:r>
              <a:rPr lang="en-US" sz="2400" dirty="0"/>
              <a:t> </a:t>
            </a:r>
            <a:r>
              <a:rPr lang="en-US" sz="2400" dirty="0" err="1"/>
              <a:t>fotosinteze</a:t>
            </a:r>
            <a:r>
              <a:rPr lang="hr-HR" sz="2400" dirty="0" smtClean="0"/>
              <a:t>.</a:t>
            </a:r>
            <a:endParaRPr lang="en-US" sz="2400" dirty="0"/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2400" dirty="0" err="1"/>
              <a:t>Kisik</a:t>
            </a:r>
            <a:r>
              <a:rPr lang="en-US" sz="2400" dirty="0"/>
              <a:t> je </a:t>
            </a:r>
            <a:r>
              <a:rPr lang="en-US" sz="2400" dirty="0" err="1"/>
              <a:t>iz</a:t>
            </a:r>
            <a:r>
              <a:rPr lang="en-US" sz="2400" dirty="0"/>
              <a:t> </a:t>
            </a:r>
            <a:r>
              <a:rPr lang="en-US" sz="2400" dirty="0" err="1"/>
              <a:t>vode</a:t>
            </a:r>
            <a:r>
              <a:rPr lang="en-US" sz="2400" dirty="0"/>
              <a:t> </a:t>
            </a:r>
            <a:r>
              <a:rPr lang="en-US" sz="2400" dirty="0" err="1"/>
              <a:t>vremenom</a:t>
            </a:r>
            <a:r>
              <a:rPr lang="en-US" sz="2400" dirty="0"/>
              <a:t> </a:t>
            </a:r>
            <a:r>
              <a:rPr lang="en-US" sz="2400" dirty="0" err="1"/>
              <a:t>prešao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u </a:t>
            </a:r>
            <a:r>
              <a:rPr lang="en-US" sz="2400" dirty="0" err="1"/>
              <a:t>atmosferu</a:t>
            </a:r>
            <a:r>
              <a:rPr lang="en-US" sz="2400" dirty="0" smtClean="0"/>
              <a:t>.</a:t>
            </a:r>
            <a:endParaRPr lang="en-US" sz="2400" dirty="0"/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2400" dirty="0"/>
              <a:t>Tek </a:t>
            </a:r>
            <a:r>
              <a:rPr lang="en-US" sz="2400" dirty="0" err="1"/>
              <a:t>kada</a:t>
            </a:r>
            <a:r>
              <a:rPr lang="en-US" sz="2400" dirty="0"/>
              <a:t> je u </a:t>
            </a:r>
            <a:r>
              <a:rPr lang="en-US" sz="2400" dirty="0" err="1"/>
              <a:t>atmosferi</a:t>
            </a:r>
            <a:r>
              <a:rPr lang="en-US" sz="2400" dirty="0"/>
              <a:t> </a:t>
            </a:r>
            <a:r>
              <a:rPr lang="en-US" sz="2400" dirty="0" err="1"/>
              <a:t>bilo</a:t>
            </a:r>
            <a:r>
              <a:rPr lang="en-US" sz="2400" dirty="0"/>
              <a:t> </a:t>
            </a:r>
            <a:r>
              <a:rPr lang="en-US" sz="2400" dirty="0" err="1"/>
              <a:t>dovoljno</a:t>
            </a:r>
            <a:r>
              <a:rPr lang="en-US" sz="2400" dirty="0"/>
              <a:t> </a:t>
            </a:r>
            <a:r>
              <a:rPr lang="en-US" sz="2400" dirty="0" err="1"/>
              <a:t>kisika</a:t>
            </a:r>
            <a:r>
              <a:rPr lang="en-US" sz="2400" dirty="0"/>
              <a:t> </a:t>
            </a:r>
            <a:r>
              <a:rPr lang="en-US" sz="2400" dirty="0" err="1"/>
              <a:t>nastao</a:t>
            </a:r>
            <a:r>
              <a:rPr lang="en-US" sz="2400" dirty="0"/>
              <a:t> je </a:t>
            </a:r>
            <a:r>
              <a:rPr lang="en-US" sz="2400" dirty="0" err="1"/>
              <a:t>ozonski</a:t>
            </a:r>
            <a:r>
              <a:rPr lang="en-US" sz="2400" dirty="0"/>
              <a:t> </a:t>
            </a:r>
            <a:r>
              <a:rPr lang="en-US" sz="2400" dirty="0" err="1"/>
              <a:t>omotač</a:t>
            </a:r>
            <a:r>
              <a:rPr lang="en-US" sz="2400" dirty="0"/>
              <a:t>.</a:t>
            </a:r>
          </a:p>
        </p:txBody>
      </p:sp>
      <p:pic>
        <p:nvPicPr>
          <p:cNvPr id="4" name="Slika 3" descr="Slika na kojoj se prikazuje voda, ocean, ptica, surfanje&#10;&#10;Opis je automatski generiran">
            <a:extLst>
              <a:ext uri="{FF2B5EF4-FFF2-40B4-BE49-F238E27FC236}">
                <a16:creationId xmlns:a16="http://schemas.microsoft.com/office/drawing/2014/main" xmlns="" id="{C0A229B2-5765-4EF5-B658-6D5F83D7B6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422" r="31731" b="-1"/>
          <a:stretch/>
        </p:blipFill>
        <p:spPr>
          <a:xfrm>
            <a:off x="4644008" y="2132856"/>
            <a:ext cx="4038600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blak 4">
            <a:extLst>
              <a:ext uri="{FF2B5EF4-FFF2-40B4-BE49-F238E27FC236}">
                <a16:creationId xmlns:a16="http://schemas.microsoft.com/office/drawing/2014/main" xmlns="" id="{9381B534-52AA-4616-98CC-5F64571D8099}"/>
              </a:ext>
            </a:extLst>
          </p:cNvPr>
          <p:cNvSpPr/>
          <p:nvPr/>
        </p:nvSpPr>
        <p:spPr>
          <a:xfrm>
            <a:off x="5004048" y="1196752"/>
            <a:ext cx="3240360" cy="1656184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/>
              <a:t>Prisjeti se od čega nas štiti ozonski omotač.</a:t>
            </a:r>
          </a:p>
        </p:txBody>
      </p:sp>
    </p:spTree>
    <p:extLst>
      <p:ext uri="{BB962C8B-B14F-4D97-AF65-F5344CB8AC3E}">
        <p14:creationId xmlns:p14="http://schemas.microsoft.com/office/powerpoint/2010/main" xmlns="" val="268356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prikazuje hrana, torta, žirafa, prehrana&#10;&#10;Opis je automatski generiran">
            <a:extLst>
              <a:ext uri="{FF2B5EF4-FFF2-40B4-BE49-F238E27FC236}">
                <a16:creationId xmlns:a16="http://schemas.microsoft.com/office/drawing/2014/main" xmlns="" id="{FBC35FC2-B9D7-44AA-9A62-4893937759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135" r="18302" b="-1"/>
          <a:stretch/>
        </p:blipFill>
        <p:spPr>
          <a:xfrm>
            <a:off x="395536" y="1484784"/>
            <a:ext cx="4038600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ED624A3B-B007-4DB9-97E9-ABDFD5ED9E3F}"/>
              </a:ext>
            </a:extLst>
          </p:cNvPr>
          <p:cNvSpPr txBox="1"/>
          <p:nvPr/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2400" dirty="0" err="1"/>
              <a:t>Osim</a:t>
            </a:r>
            <a:r>
              <a:rPr lang="en-US" sz="2400" dirty="0"/>
              <a:t> </a:t>
            </a:r>
            <a:r>
              <a:rPr lang="en-US" sz="2400" dirty="0" err="1"/>
              <a:t>što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jednostanični</a:t>
            </a:r>
            <a:r>
              <a:rPr lang="en-US" sz="2400" dirty="0"/>
              <a:t> </a:t>
            </a:r>
            <a:r>
              <a:rPr lang="en-US" sz="2400" dirty="0" err="1"/>
              <a:t>vodeni</a:t>
            </a:r>
            <a:r>
              <a:rPr lang="en-US" sz="2400" dirty="0"/>
              <a:t> </a:t>
            </a:r>
            <a:r>
              <a:rPr lang="en-US" sz="2400" dirty="0" err="1"/>
              <a:t>organizmi</a:t>
            </a:r>
            <a:r>
              <a:rPr lang="en-US" sz="2400" dirty="0"/>
              <a:t> </a:t>
            </a:r>
            <a:r>
              <a:rPr lang="en-US" sz="2400" dirty="0" err="1"/>
              <a:t>utjecali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promjenu</a:t>
            </a:r>
            <a:r>
              <a:rPr lang="en-US" sz="2400" dirty="0"/>
              <a:t> u </a:t>
            </a:r>
            <a:r>
              <a:rPr lang="en-US" sz="2400" dirty="0" err="1"/>
              <a:t>atmosferi</a:t>
            </a:r>
            <a:r>
              <a:rPr lang="en-US" sz="2400" dirty="0"/>
              <a:t>, </a:t>
            </a:r>
            <a:r>
              <a:rPr lang="en-US" sz="2400" dirty="0" err="1"/>
              <a:t>stvarali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mnoge</a:t>
            </a:r>
            <a:r>
              <a:rPr lang="en-US" sz="2400" dirty="0"/>
              <a:t> </a:t>
            </a:r>
            <a:r>
              <a:rPr lang="en-US" sz="2400" dirty="0" err="1"/>
              <a:t>stijene</a:t>
            </a:r>
            <a:r>
              <a:rPr lang="en-US" sz="2400" dirty="0"/>
              <a:t>.</a:t>
            </a:r>
            <a:endParaRPr lang="hr-HR" sz="24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2400" dirty="0" err="1"/>
              <a:t>Današnje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vapnenačke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stijene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dirty="0" err="1"/>
              <a:t>vrhova</a:t>
            </a:r>
            <a:r>
              <a:rPr lang="en-US" sz="2400" dirty="0"/>
              <a:t> </a:t>
            </a:r>
            <a:r>
              <a:rPr lang="en-US" sz="2400" dirty="0" err="1"/>
              <a:t>Velebita</a:t>
            </a:r>
            <a:r>
              <a:rPr lang="en-US" sz="2400" dirty="0"/>
              <a:t> </a:t>
            </a:r>
            <a:r>
              <a:rPr lang="en-US" sz="2400" dirty="0" err="1"/>
              <a:t>nastale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taloženjem</a:t>
            </a:r>
            <a:r>
              <a:rPr lang="en-US" sz="2400" dirty="0"/>
              <a:t> </a:t>
            </a:r>
            <a:r>
              <a:rPr lang="en-US" sz="2400" dirty="0" err="1"/>
              <a:t>ljušturica</a:t>
            </a:r>
            <a:r>
              <a:rPr lang="en-US" sz="2400" dirty="0"/>
              <a:t> </a:t>
            </a:r>
            <a:r>
              <a:rPr lang="en-US" sz="2400" dirty="0" err="1"/>
              <a:t>uginulih</a:t>
            </a:r>
            <a:r>
              <a:rPr lang="en-US" sz="2400" dirty="0"/>
              <a:t> </a:t>
            </a:r>
            <a:r>
              <a:rPr lang="en-US" sz="2400" dirty="0" err="1"/>
              <a:t>jednostaničnih</a:t>
            </a:r>
            <a:r>
              <a:rPr lang="en-US" sz="2400" dirty="0"/>
              <a:t> </a:t>
            </a:r>
            <a:r>
              <a:rPr lang="en-US" sz="2400" dirty="0" err="1"/>
              <a:t>organizama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morskome</a:t>
            </a:r>
            <a:r>
              <a:rPr lang="en-US" sz="2400" dirty="0"/>
              <a:t> </a:t>
            </a:r>
            <a:r>
              <a:rPr lang="en-US" sz="2400" dirty="0" err="1"/>
              <a:t>dnu</a:t>
            </a:r>
            <a:r>
              <a:rPr lang="en-US" sz="2400" dirty="0"/>
              <a:t>.</a:t>
            </a:r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xmlns="" id="{2A500C09-EB11-4B3C-AEFC-B7093D77030E}"/>
              </a:ext>
            </a:extLst>
          </p:cNvPr>
          <p:cNvSpPr/>
          <p:nvPr/>
        </p:nvSpPr>
        <p:spPr>
          <a:xfrm>
            <a:off x="395536" y="5445224"/>
            <a:ext cx="3960440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err="1"/>
              <a:t>Ljušturice</a:t>
            </a:r>
            <a:r>
              <a:rPr lang="hr-HR" dirty="0"/>
              <a:t> krednjaka u stijenama</a:t>
            </a:r>
          </a:p>
        </p:txBody>
      </p:sp>
    </p:spTree>
    <p:extLst>
      <p:ext uri="{BB962C8B-B14F-4D97-AF65-F5344CB8AC3E}">
        <p14:creationId xmlns:p14="http://schemas.microsoft.com/office/powerpoint/2010/main" xmlns="" val="631962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E5AE463D-EDDE-44F6-9F1C-AECA1F8218D3}"/>
              </a:ext>
            </a:extLst>
          </p:cNvPr>
          <p:cNvSpPr txBox="1"/>
          <p:nvPr/>
        </p:nvSpPr>
        <p:spPr>
          <a:xfrm>
            <a:off x="755576" y="1196752"/>
            <a:ext cx="74888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Ostatci izumrlih organizama očuvani u stijenama, ugljenu, smoli i sl. zovu se </a:t>
            </a:r>
            <a:r>
              <a:rPr lang="hr-HR" sz="2800" b="1" dirty="0">
                <a:solidFill>
                  <a:schemeClr val="tx2"/>
                </a:solidFill>
              </a:rPr>
              <a:t>fosili</a:t>
            </a:r>
            <a:r>
              <a:rPr lang="hr-HR" sz="2800" dirty="0" smtClean="0"/>
              <a:t>.</a:t>
            </a:r>
            <a:endParaRPr lang="hr-HR" sz="2400" dirty="0"/>
          </a:p>
          <a:p>
            <a:r>
              <a:rPr lang="hr-HR" sz="2400" dirty="0">
                <a:hlinkClick r:id="rId2"/>
              </a:rPr>
              <a:t>Kako nastaju fosili i što možemo zaključiti njihovim promatranjem</a:t>
            </a:r>
            <a:endParaRPr lang="hr-HR" sz="2400" dirty="0"/>
          </a:p>
          <a:p>
            <a:r>
              <a:rPr lang="hr-HR" sz="2400" dirty="0"/>
              <a:t>Radna bilježnica </a:t>
            </a:r>
            <a:r>
              <a:rPr lang="hr-HR" sz="2400" dirty="0" smtClean="0"/>
              <a:t>44. stranica</a:t>
            </a:r>
            <a:endParaRPr lang="hr-HR" sz="2400" dirty="0"/>
          </a:p>
        </p:txBody>
      </p:sp>
      <p:pic>
        <p:nvPicPr>
          <p:cNvPr id="1026" name="Picture 2" descr="image alt">
            <a:extLst>
              <a:ext uri="{FF2B5EF4-FFF2-40B4-BE49-F238E27FC236}">
                <a16:creationId xmlns:a16="http://schemas.microsoft.com/office/drawing/2014/main" xmlns="" id="{39D68E74-71E2-46FA-8E4E-C77BC322E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84984"/>
            <a:ext cx="6536555" cy="34018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xmlns="" id="{6B17A066-9FDB-4452-8A71-C135BD12CB29}"/>
              </a:ext>
            </a:extLst>
          </p:cNvPr>
          <p:cNvSpPr/>
          <p:nvPr/>
        </p:nvSpPr>
        <p:spPr>
          <a:xfrm>
            <a:off x="2843808" y="6165304"/>
            <a:ext cx="2160240" cy="2880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fosil školjkaša</a:t>
            </a:r>
          </a:p>
        </p:txBody>
      </p:sp>
    </p:spTree>
    <p:extLst>
      <p:ext uri="{BB962C8B-B14F-4D97-AF65-F5344CB8AC3E}">
        <p14:creationId xmlns:p14="http://schemas.microsoft.com/office/powerpoint/2010/main" xmlns="" val="2796463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B1FD1303-6AA9-419E-9742-6BD198910970}"/>
              </a:ext>
            </a:extLst>
          </p:cNvPr>
          <p:cNvSpPr txBox="1"/>
          <p:nvPr/>
        </p:nvSpPr>
        <p:spPr>
          <a:xfrm>
            <a:off x="611560" y="1124744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Fosili svjedoče o živim bićima koja su postojala u nekim davnim vremenima, a danas ih više nema. </a:t>
            </a:r>
          </a:p>
        </p:txBody>
      </p:sp>
      <p:pic>
        <p:nvPicPr>
          <p:cNvPr id="2050" name="Picture 2" descr="image alt">
            <a:extLst>
              <a:ext uri="{FF2B5EF4-FFF2-40B4-BE49-F238E27FC236}">
                <a16:creationId xmlns:a16="http://schemas.microsoft.com/office/drawing/2014/main" xmlns="" id="{3376E76E-CB7E-44E4-ABC1-C0BB7EED6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12753"/>
            <a:ext cx="5400600" cy="40525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lačić: strelica ulijevo 2">
            <a:extLst>
              <a:ext uri="{FF2B5EF4-FFF2-40B4-BE49-F238E27FC236}">
                <a16:creationId xmlns:a16="http://schemas.microsoft.com/office/drawing/2014/main" xmlns="" id="{6A768B5A-A6D1-4432-AB84-1B7F18A0049E}"/>
              </a:ext>
            </a:extLst>
          </p:cNvPr>
          <p:cNvSpPr/>
          <p:nvPr/>
        </p:nvSpPr>
        <p:spPr>
          <a:xfrm>
            <a:off x="5436096" y="2528900"/>
            <a:ext cx="2160240" cy="1800200"/>
          </a:xfrm>
          <a:prstGeom prst="lef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/>
              <a:t>fosil ribe</a:t>
            </a:r>
          </a:p>
        </p:txBody>
      </p:sp>
    </p:spTree>
    <p:extLst>
      <p:ext uri="{BB962C8B-B14F-4D97-AF65-F5344CB8AC3E}">
        <p14:creationId xmlns:p14="http://schemas.microsoft.com/office/powerpoint/2010/main" xmlns="" val="308358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2F59D545-8905-4524-A18C-15FE3C425DB8}"/>
              </a:ext>
            </a:extLst>
          </p:cNvPr>
          <p:cNvSpPr txBox="1"/>
          <p:nvPr/>
        </p:nvSpPr>
        <p:spPr>
          <a:xfrm>
            <a:off x="611560" y="1124744"/>
            <a:ext cx="813690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Za opstanak živih bića izuzetno su važne sposobnosti </a:t>
            </a:r>
            <a:r>
              <a:rPr lang="hr-HR" sz="2800" b="1" dirty="0">
                <a:solidFill>
                  <a:schemeClr val="tx2"/>
                </a:solidFill>
              </a:rPr>
              <a:t>promjenjivosti</a:t>
            </a:r>
            <a:r>
              <a:rPr lang="hr-HR" sz="2800" dirty="0"/>
              <a:t> i </a:t>
            </a:r>
            <a:r>
              <a:rPr lang="hr-HR" sz="2800" b="1" dirty="0" smtClean="0">
                <a:solidFill>
                  <a:schemeClr val="tx2"/>
                </a:solidFill>
              </a:rPr>
              <a:t>prilagodljivosti</a:t>
            </a:r>
            <a:r>
              <a:rPr lang="hr-HR" sz="2800" dirty="0"/>
              <a:t>.</a:t>
            </a:r>
          </a:p>
          <a:p>
            <a:r>
              <a:rPr lang="hr-HR" sz="2800" dirty="0"/>
              <a:t>I tijekom života svakog organizma možemo pratiti kako se on mijenja.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3078" name="Picture 6" descr="Baby, Teddy Bear, Play, Toy, Teddy, Bear, Cute, Child">
            <a:extLst>
              <a:ext uri="{FF2B5EF4-FFF2-40B4-BE49-F238E27FC236}">
                <a16:creationId xmlns:a16="http://schemas.microsoft.com/office/drawing/2014/main" xmlns="" id="{EAC05C75-7E14-4572-9AB0-6ADAB60EF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6992"/>
            <a:ext cx="4248472" cy="320174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Newborn, Kid, Newburn, Dream, Sleepy, Cute, Sweet">
            <a:extLst>
              <a:ext uri="{FF2B5EF4-FFF2-40B4-BE49-F238E27FC236}">
                <a16:creationId xmlns:a16="http://schemas.microsoft.com/office/drawing/2014/main" xmlns="" id="{4BC17445-40D8-4179-AE9A-7B75B6E7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56992"/>
            <a:ext cx="4248472" cy="32017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lak 2">
            <a:extLst>
              <a:ext uri="{FF2B5EF4-FFF2-40B4-BE49-F238E27FC236}">
                <a16:creationId xmlns:a16="http://schemas.microsoft.com/office/drawing/2014/main" xmlns="" id="{5674113E-2FB1-4567-B68D-2F27F27B4FD9}"/>
              </a:ext>
            </a:extLst>
          </p:cNvPr>
          <p:cNvSpPr/>
          <p:nvPr/>
        </p:nvSpPr>
        <p:spPr>
          <a:xfrm>
            <a:off x="3347864" y="2420888"/>
            <a:ext cx="3888432" cy="180020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000" dirty="0"/>
              <a:t>Razmislite i odgovorite kako se vaše tijelo promijenilo od vašeg rođenja. </a:t>
            </a:r>
          </a:p>
        </p:txBody>
      </p:sp>
    </p:spTree>
    <p:extLst>
      <p:ext uri="{BB962C8B-B14F-4D97-AF65-F5344CB8AC3E}">
        <p14:creationId xmlns:p14="http://schemas.microsoft.com/office/powerpoint/2010/main" xmlns="" val="325507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8E4168F9-D953-4BF4-8042-57C1D4C69F38}"/>
              </a:ext>
            </a:extLst>
          </p:cNvPr>
          <p:cNvSpPr txBox="1"/>
          <p:nvPr/>
        </p:nvSpPr>
        <p:spPr>
          <a:xfrm>
            <a:off x="251520" y="1196752"/>
            <a:ext cx="8461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hr-HR" sz="2400" dirty="0"/>
              <a:t>Neki su organizmi poput morskih pasa ostali nepromijenjeni tijekom niza godina unatoč promjenama u okolišu. To zaključujemo iz fosilnih ostataka njihovih predaka koji su gotovo identični nekim današnjim morskim psima.</a:t>
            </a:r>
          </a:p>
        </p:txBody>
      </p:sp>
      <p:pic>
        <p:nvPicPr>
          <p:cNvPr id="4098" name="Picture 2" descr="Animal, Aquarium, Blur, Close-Up, Fish, Focus, Ocean">
            <a:extLst>
              <a:ext uri="{FF2B5EF4-FFF2-40B4-BE49-F238E27FC236}">
                <a16:creationId xmlns:a16="http://schemas.microsoft.com/office/drawing/2014/main" xmlns="" id="{D5A7DF05-D4F0-4802-8DC8-22AECBC44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068960"/>
            <a:ext cx="5040560" cy="33603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lak 2">
            <a:extLst>
              <a:ext uri="{FF2B5EF4-FFF2-40B4-BE49-F238E27FC236}">
                <a16:creationId xmlns:a16="http://schemas.microsoft.com/office/drawing/2014/main" xmlns="" id="{0CD75444-C0A0-4511-B914-D5D5EA5CDAA7}"/>
              </a:ext>
            </a:extLst>
          </p:cNvPr>
          <p:cNvSpPr/>
          <p:nvPr/>
        </p:nvSpPr>
        <p:spPr>
          <a:xfrm>
            <a:off x="251520" y="3429000"/>
            <a:ext cx="3456384" cy="2232248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000" dirty="0"/>
              <a:t>Istraži koje organizme zovemo živi fosili. Nalazimo li u Hrvatskoj žive fosile?</a:t>
            </a:r>
          </a:p>
        </p:txBody>
      </p:sp>
    </p:spTree>
    <p:extLst>
      <p:ext uri="{BB962C8B-B14F-4D97-AF65-F5344CB8AC3E}">
        <p14:creationId xmlns:p14="http://schemas.microsoft.com/office/powerpoint/2010/main" xmlns="" val="327968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411</Words>
  <Application>Microsoft Office PowerPoint</Application>
  <PresentationFormat>On-screen Show (4:3)</PresentationFormat>
  <Paragraphs>41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 ISTRAŽUJEMO VAŽNOST VODE </vt:lpstr>
      <vt:lpstr>      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ISTRAŽUJEMO VAŽNOST VODE </dc:title>
  <dc:creator>Doroteja Domjanović-Horvat</dc:creator>
  <cp:lastModifiedBy>sk-mpovalec</cp:lastModifiedBy>
  <cp:revision>16</cp:revision>
  <dcterms:created xsi:type="dcterms:W3CDTF">2020-11-25T16:20:44Z</dcterms:created>
  <dcterms:modified xsi:type="dcterms:W3CDTF">2021-08-11T10:17:53Z</dcterms:modified>
</cp:coreProperties>
</file>